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5"/>
  </p:notesMasterIdLst>
  <p:sldIdLst>
    <p:sldId id="424" r:id="rId3"/>
    <p:sldId id="425" r:id="rId4"/>
    <p:sldId id="426" r:id="rId5"/>
    <p:sldId id="447" r:id="rId6"/>
    <p:sldId id="429" r:id="rId7"/>
    <p:sldId id="481" r:id="rId8"/>
    <p:sldId id="430" r:id="rId9"/>
    <p:sldId id="431" r:id="rId10"/>
    <p:sldId id="432" r:id="rId11"/>
    <p:sldId id="451" r:id="rId12"/>
    <p:sldId id="474" r:id="rId13"/>
    <p:sldId id="456" r:id="rId14"/>
    <p:sldId id="457" r:id="rId15"/>
    <p:sldId id="473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75" r:id="rId32"/>
    <p:sldId id="476" r:id="rId33"/>
    <p:sldId id="477" r:id="rId34"/>
    <p:sldId id="478" r:id="rId35"/>
    <p:sldId id="479" r:id="rId36"/>
    <p:sldId id="480" r:id="rId37"/>
    <p:sldId id="416" r:id="rId38"/>
    <p:sldId id="472" r:id="rId39"/>
    <p:sldId id="468" r:id="rId40"/>
    <p:sldId id="417" r:id="rId41"/>
    <p:sldId id="397" r:id="rId42"/>
    <p:sldId id="398" r:id="rId43"/>
    <p:sldId id="392" r:id="rId4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나눔스퀘어_ac ExtraBold" panose="020B0600000101010101" pitchFamily="50" charset="-127"/>
      <p:bold r:id="rId48"/>
    </p:embeddedFont>
    <p:embeddedFont>
      <p:font typeface="Montserrat" panose="020B0600000101010101" charset="0"/>
      <p:regular r:id="rId49"/>
      <p:bold r:id="rId50"/>
      <p:italic r:id="rId51"/>
      <p:boldItalic r:id="rId52"/>
    </p:embeddedFont>
    <p:embeddedFont>
      <p:font typeface="나눔스퀘어_ac Light" panose="020B0600000101010101" pitchFamily="50" charset="-127"/>
      <p:regular r:id="rId53"/>
    </p:embeddedFont>
    <p:embeddedFont>
      <p:font typeface="나눔스퀘어 ExtraBold" panose="020B0600000101010101" pitchFamily="50" charset="-127"/>
      <p:bold r:id="rId54"/>
    </p:embeddedFont>
    <p:embeddedFont>
      <p:font typeface="Segoe Script" panose="030B0504020000000003" pitchFamily="66" charset="0"/>
      <p:regular r:id="rId55"/>
      <p:bold r:id="rId56"/>
    </p:embeddedFont>
    <p:embeddedFont>
      <p:font typeface="맑은 고딕" panose="020B0503020000020004" pitchFamily="50" charset="-127"/>
      <p:regular r:id="rId46"/>
      <p:bold r:id="rId47"/>
    </p:embeddedFont>
    <p:embeddedFont>
      <p:font typeface="나눔스퀘어_ac Bold" panose="020B0600000101010101" pitchFamily="50" charset="-127"/>
      <p:bold r:id="rId57"/>
    </p:embeddedFont>
    <p:embeddedFont>
      <p:font typeface="Fira Sans Extra Condensed Medium" panose="020B0600000101010101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나눔스퀘어" panose="020B0600000101010101" pitchFamily="50" charset="-127"/>
      <p:regular r:id="rId63"/>
    </p:embeddedFont>
    <p:embeddedFont>
      <p:font typeface="나눔스퀘어_ac" panose="020B0600000101010101" pitchFamily="50" charset="-127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A3"/>
    <a:srgbClr val="4F8EFF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5320" autoAdjust="0"/>
  </p:normalViewPr>
  <p:slideViewPr>
    <p:cSldViewPr snapToGrid="0">
      <p:cViewPr varScale="1">
        <p:scale>
          <a:sx n="60" d="100"/>
          <a:sy n="60" d="100"/>
        </p:scale>
        <p:origin x="53" y="97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4944"/>
        <c:axId val="739145488"/>
      </c:scatterChart>
      <c:valAx>
        <c:axId val="739144944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5488"/>
        <c:crosses val="autoZero"/>
        <c:crossBetween val="midCat"/>
      </c:valAx>
      <c:valAx>
        <c:axId val="73914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4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50384"/>
        <c:axId val="739146576"/>
      </c:scatterChart>
      <c:valAx>
        <c:axId val="739150384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6576"/>
        <c:crosses val="autoZero"/>
        <c:crossBetween val="midCat"/>
      </c:valAx>
      <c:valAx>
        <c:axId val="73914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50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7120"/>
        <c:axId val="739148752"/>
      </c:scatterChart>
      <c:valAx>
        <c:axId val="739147120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8752"/>
        <c:crosses val="autoZero"/>
        <c:crossBetween val="midCat"/>
      </c:valAx>
      <c:valAx>
        <c:axId val="73914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146032"/>
        <c:axId val="619684864"/>
      </c:scatterChart>
      <c:valAx>
        <c:axId val="73914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619684864"/>
        <c:crosses val="autoZero"/>
        <c:crossBetween val="midCat"/>
      </c:valAx>
      <c:valAx>
        <c:axId val="61968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739146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0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9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93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661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우리의 강점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서비스에 초점</a:t>
            </a:r>
            <a:r>
              <a:rPr lang="en-US" altLang="ko-KR" baseline="0" dirty="0" smtClean="0"/>
              <a:t>,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데이터수집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스파크</a:t>
            </a:r>
            <a:r>
              <a:rPr lang="en-US" altLang="ko-KR" baseline="0" dirty="0" smtClean="0"/>
              <a:t>-HD 5</a:t>
            </a:r>
            <a:r>
              <a:rPr lang="ko-KR" altLang="en-US" baseline="0" dirty="0" smtClean="0"/>
              <a:t>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감성숙소</a:t>
            </a:r>
            <a:r>
              <a:rPr lang="en-US" altLang="ko-KR" baseline="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51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91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034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2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60" r:id="rId2"/>
    <p:sldLayoutId id="2147483676" r:id="rId3"/>
    <p:sldLayoutId id="2147483689" r:id="rId4"/>
    <p:sldLayoutId id="214748369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714736" y="69828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ko-KR" altLang="en-US" sz="1600" dirty="0" err="1" smtClean="0">
                <a:solidFill>
                  <a:srgbClr val="002060"/>
                </a:solidFill>
              </a:rPr>
              <a:t>할수있조</a:t>
            </a:r>
            <a:r>
              <a:rPr lang="ko-KR" altLang="en-US" sz="1600" dirty="0" smtClean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순서도: 대체 처리 50"/>
          <p:cNvSpPr/>
          <p:nvPr/>
        </p:nvSpPr>
        <p:spPr>
          <a:xfrm rot="16200000">
            <a:off x="3772151" y="2976971"/>
            <a:ext cx="661034" cy="45719"/>
          </a:xfrm>
          <a:prstGeom prst="flowChartAlternateProcess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0" name="순서도: 대체 처리 69"/>
          <p:cNvSpPr/>
          <p:nvPr/>
        </p:nvSpPr>
        <p:spPr>
          <a:xfrm>
            <a:off x="1590163" y="2555241"/>
            <a:ext cx="3384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2417635"/>
            <a:ext cx="332184" cy="33218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22" y="2405658"/>
            <a:ext cx="332184" cy="332184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 rot="16200000">
            <a:off x="3328234" y="1783612"/>
            <a:ext cx="1543384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대체 처리 74"/>
          <p:cNvSpPr/>
          <p:nvPr/>
        </p:nvSpPr>
        <p:spPr>
          <a:xfrm rot="16200000">
            <a:off x="4704409" y="2292319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/>
          <p:cNvSpPr/>
          <p:nvPr/>
        </p:nvSpPr>
        <p:spPr>
          <a:xfrm>
            <a:off x="4968496" y="2043038"/>
            <a:ext cx="8712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대체 처리 78"/>
          <p:cNvSpPr/>
          <p:nvPr/>
        </p:nvSpPr>
        <p:spPr>
          <a:xfrm>
            <a:off x="4120427" y="1033861"/>
            <a:ext cx="32274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352117" y="537394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277017" y="538090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883778"/>
            <a:ext cx="332184" cy="332184"/>
          </a:xfrm>
          <a:prstGeom prst="rect">
            <a:avLst/>
          </a:prstGeom>
        </p:spPr>
      </p:pic>
      <p:sp>
        <p:nvSpPr>
          <p:cNvPr id="86" name="순서도: 대체 처리 85"/>
          <p:cNvSpPr/>
          <p:nvPr/>
        </p:nvSpPr>
        <p:spPr>
          <a:xfrm rot="16200000">
            <a:off x="5448397" y="1658358"/>
            <a:ext cx="792000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63167" y="2286277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1920175"/>
            <a:ext cx="332184" cy="3321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883778"/>
            <a:ext cx="332184" cy="33218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7571" y="2329156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89" name="순서도: 대체 처리 88"/>
          <p:cNvSpPr/>
          <p:nvPr/>
        </p:nvSpPr>
        <p:spPr>
          <a:xfrm rot="16200000">
            <a:off x="6570645" y="1811581"/>
            <a:ext cx="153540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7334472" y="2567907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9" y="2416439"/>
            <a:ext cx="332184" cy="332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3671" y="1841408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386995" y="2837318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pic>
        <p:nvPicPr>
          <p:cNvPr id="98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55" y="3905811"/>
            <a:ext cx="415582" cy="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4577371" y="3839136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167237" y="3839136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20556" y="3839136"/>
            <a:ext cx="86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13" name="순서도: 대체 처리 112"/>
          <p:cNvSpPr/>
          <p:nvPr/>
        </p:nvSpPr>
        <p:spPr>
          <a:xfrm flipV="1">
            <a:off x="4088456" y="3594816"/>
            <a:ext cx="2734197" cy="46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순서도: 대체 처리 118"/>
          <p:cNvSpPr/>
          <p:nvPr/>
        </p:nvSpPr>
        <p:spPr>
          <a:xfrm rot="10800000">
            <a:off x="6153236" y="2056260"/>
            <a:ext cx="595041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순서도: 대체 처리 120"/>
          <p:cNvSpPr/>
          <p:nvPr/>
        </p:nvSpPr>
        <p:spPr>
          <a:xfrm rot="16200000">
            <a:off x="6026052" y="2753837"/>
            <a:ext cx="1403076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3" y="2057340"/>
            <a:ext cx="1080000" cy="325628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3" y="2449500"/>
            <a:ext cx="1080000" cy="26891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74" y="2773404"/>
            <a:ext cx="1080000" cy="307110"/>
          </a:xfrm>
          <a:prstGeom prst="rect">
            <a:avLst/>
          </a:prstGeom>
        </p:spPr>
      </p:pic>
      <p:sp>
        <p:nvSpPr>
          <p:cNvPr id="126" name="순서도: 대체 처리 125"/>
          <p:cNvSpPr/>
          <p:nvPr/>
        </p:nvSpPr>
        <p:spPr>
          <a:xfrm rot="10800000">
            <a:off x="501437" y="4189496"/>
            <a:ext cx="54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28083" y="4058152"/>
            <a:ext cx="188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간 연동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2417151"/>
            <a:ext cx="332184" cy="332184"/>
          </a:xfrm>
          <a:prstGeom prst="rect">
            <a:avLst/>
          </a:prstGeom>
        </p:spPr>
      </p:pic>
      <p:grpSp>
        <p:nvGrpSpPr>
          <p:cNvPr id="55" name="그룹 54"/>
          <p:cNvGrpSpPr>
            <a:grpSpLocks noChangeAspect="1"/>
          </p:cNvGrpSpPr>
          <p:nvPr/>
        </p:nvGrpSpPr>
        <p:grpSpPr>
          <a:xfrm>
            <a:off x="3393526" y="1505282"/>
            <a:ext cx="526988" cy="572323"/>
            <a:chOff x="5052848" y="415816"/>
            <a:chExt cx="1466192" cy="1592316"/>
          </a:xfrm>
        </p:grpSpPr>
        <p:pic>
          <p:nvPicPr>
            <p:cNvPr id="56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원통 56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3449128"/>
            <a:ext cx="332184" cy="332184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0" y="3449128"/>
            <a:ext cx="332184" cy="33218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3449128"/>
            <a:ext cx="332184" cy="33218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3449128"/>
            <a:ext cx="332184" cy="3321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21465" y="1848932"/>
            <a:ext cx="794157" cy="523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FFFFFF">
                  <a:alpha val="0"/>
                </a:srgbClr>
              </a:gs>
              <a:gs pos="75000">
                <a:schemeClr val="bg1">
                  <a:alpha val="8000"/>
                </a:schemeClr>
              </a:gs>
              <a:gs pos="30000">
                <a:schemeClr val="bg1">
                  <a:alpha val="83000"/>
                </a:schemeClr>
              </a:gs>
              <a:gs pos="47000">
                <a:schemeClr val="bg1">
                  <a:alpha val="54000"/>
                </a:schemeClr>
              </a:gs>
              <a:gs pos="56000">
                <a:schemeClr val="bg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50" name="순서도: 추출 49"/>
          <p:cNvSpPr/>
          <p:nvPr/>
        </p:nvSpPr>
        <p:spPr>
          <a:xfrm flipV="1">
            <a:off x="4028384" y="327382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추출 51"/>
          <p:cNvSpPr/>
          <p:nvPr/>
        </p:nvSpPr>
        <p:spPr>
          <a:xfrm>
            <a:off x="5770113" y="1251244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 flipV="1">
            <a:off x="6049543" y="201528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684732"/>
              </p:ext>
            </p:extLst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좌표변환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262"/>
          <a:stretch/>
        </p:blipFill>
        <p:spPr>
          <a:xfrm>
            <a:off x="1673468" y="1152057"/>
            <a:ext cx="5797064" cy="33678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0" y="1157235"/>
            <a:ext cx="5209200" cy="337213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0" y="1157235"/>
            <a:ext cx="5209200" cy="33721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0" y="1157235"/>
            <a:ext cx="5209200" cy="3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5625" y="1418694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050481" y="3815493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찍음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484" y="929356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79767" y="1350646"/>
            <a:ext cx="4431158" cy="3188169"/>
            <a:chOff x="5079767" y="1516652"/>
            <a:chExt cx="4431158" cy="318816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20407" t="49257" r="48345" b="5302"/>
            <a:stretch/>
          </p:blipFill>
          <p:spPr>
            <a:xfrm>
              <a:off x="5079767" y="1679064"/>
              <a:ext cx="3252602" cy="3025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127722" y="2842371"/>
              <a:ext cx="1383203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 거리</a:t>
              </a:r>
              <a:endParaRPr lang="en-US" altLang="ko-KR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8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(covered distance)</a:t>
              </a:r>
            </a:p>
            <a:p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500m</a:t>
              </a:r>
              <a:r>
                <a: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가정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317" y="2319656"/>
              <a:ext cx="463400" cy="4634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37" y="3523616"/>
              <a:ext cx="463400" cy="4634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480715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26563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04777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66989" y="412232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80715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6563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04777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66989" y="3534643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04777" y="291825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66989" y="2918252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0715" y="2918117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6563" y="2918117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904777" y="228843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66989" y="228843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0715" y="2288431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26563" y="2288431"/>
              <a:ext cx="243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77852" y="1516652"/>
              <a:ext cx="6190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rgbClr val="003BA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 :</a:t>
              </a:r>
              <a:r>
                <a:rPr lang="ko-KR" altLang="en-US" sz="800" b="1" dirty="0">
                  <a:solidFill>
                    <a:srgbClr val="003BA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83889" y="1697766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0, 1 : </a:t>
              </a:r>
              <a:r>
                <a:rPr lang="ko-KR" altLang="en-US" sz="800" b="1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커버여부</a:t>
              </a:r>
              <a:endParaRPr lang="ko-KR" altLang="en-US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448731" y="1926373"/>
              <a:ext cx="2521072" cy="307777"/>
              <a:chOff x="5448731" y="1926373"/>
              <a:chExt cx="2521072" cy="30777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480715" y="2545013"/>
              <a:ext cx="2521072" cy="307777"/>
              <a:chOff x="5448731" y="1926373"/>
              <a:chExt cx="2521072" cy="307777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445532" y="3146105"/>
              <a:ext cx="2521072" cy="307777"/>
              <a:chOff x="5448731" y="1926373"/>
              <a:chExt cx="2521072" cy="30777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443368" y="3749449"/>
              <a:ext cx="2521072" cy="307777"/>
              <a:chOff x="5448731" y="1926373"/>
              <a:chExt cx="2521072" cy="307777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448731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174100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899469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624837" y="1926373"/>
                <a:ext cx="344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3BA1"/>
                    </a:solidFill>
                    <a:latin typeface="Segoe Script" panose="030B0504020000000003" pitchFamily="66" charset="0"/>
                  </a:rPr>
                  <a:t>w</a:t>
                </a:r>
                <a:endParaRPr lang="ko-KR" altLang="en-US" b="1" dirty="0">
                  <a:solidFill>
                    <a:srgbClr val="003BA1"/>
                  </a:solidFill>
                  <a:latin typeface="Segoe Script" panose="030B0504020000000003" pitchFamily="66" charset="0"/>
                </a:endParaRP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5873461" y="4435151"/>
            <a:ext cx="1656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방법론 예시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로지스틱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회귀분석을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4" y="2371554"/>
            <a:ext cx="359660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유치원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3" y="1132743"/>
            <a:ext cx="359660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수소충전소를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제외한 위치에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수소충전소를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제안해야하기 때문에 제외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41363" y="1130650"/>
            <a:ext cx="3378954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339339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4720701" y="4419062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177846" y="4419062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518931" y="3357979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648069" y="4419062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36" y="3371763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8" y="3371395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510517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38" y="2776605"/>
            <a:ext cx="2056056" cy="1576362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575902" y="444772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기존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LPG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충전소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78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6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수요를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커버할 수 있는 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00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811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809"/>
          <a:stretch/>
        </p:blipFill>
        <p:spPr>
          <a:xfrm>
            <a:off x="3970778" y="909106"/>
            <a:ext cx="4868422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325" y="909151"/>
            <a:ext cx="3267075" cy="3410465"/>
            <a:chOff x="552450" y="1633870"/>
            <a:chExt cx="3267075" cy="34104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9960" r="10709"/>
            <a:stretch/>
          </p:blipFill>
          <p:spPr>
            <a:xfrm>
              <a:off x="571500" y="1635213"/>
              <a:ext cx="3248025" cy="34091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4435" t="-54" r="15196" b="90006"/>
            <a:stretch/>
          </p:blipFill>
          <p:spPr>
            <a:xfrm>
              <a:off x="1966045" y="1633870"/>
              <a:ext cx="1652867" cy="342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r="58372" b="90681"/>
            <a:stretch/>
          </p:blipFill>
          <p:spPr>
            <a:xfrm>
              <a:off x="552450" y="1637451"/>
              <a:ext cx="1704387" cy="3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6352" y="4101691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시각화 기능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3" y="1119533"/>
            <a:ext cx="5122144" cy="27718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594312" y="1417320"/>
            <a:ext cx="87283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26472" y="1084438"/>
            <a:ext cx="3378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이중축을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지도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원을 겹침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유일값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지정해줘서 색상 정보 표시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필터를 통한 매개변수의 정보 표시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오버를 통해 정보 확인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선택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6337" y="1909761"/>
            <a:ext cx="453199" cy="233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7393" y="3038596"/>
            <a:ext cx="516551" cy="288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2044" y="1510665"/>
            <a:ext cx="462155" cy="26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86337" y="1526063"/>
            <a:ext cx="453199" cy="33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492" y="2140602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53198" y="11591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3739" y="2170304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3739" y="12734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2095" y="3168117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6668" y="3124478"/>
            <a:ext cx="135682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6241" y="1972442"/>
            <a:ext cx="292068" cy="30777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5177" y="1257390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93" y="2790281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1686" y="1986705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0181" y="2140594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36863" y="4291547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예시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78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9294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32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한계점 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및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개선방향</a:t>
            </a:r>
            <a:endParaRPr lang="ko-KR" altLang="en-US" sz="3200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8609"/>
            <a:chOff x="0" y="-28575"/>
            <a:chExt cx="15107923" cy="14362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한계점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및 개선방향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확보의 어려움과 시간적 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0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한계점 및 개선방향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-99060" y="2641349"/>
            <a:ext cx="2092732" cy="1769459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인프라 확산에 따른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인하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업계 성장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탄소배출권으로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불이익 없음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일자리 창출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부지선정 어려움 해소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설립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 박차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이용자 증가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기술력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해외수출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강대국을 잇는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 이미지 함양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</a:t>
            </a:r>
            <a:r>
              <a:rPr lang="en-US" altLang="ko-KR" sz="1100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배출 감소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지구온난화 억제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0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한계점 및 개선방향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45760746-3B84-4770-969F-753E80DDD00E}"/>
              </a:ext>
            </a:extLst>
          </p:cNvPr>
          <p:cNvSpPr txBox="1"/>
          <p:nvPr/>
        </p:nvSpPr>
        <p:spPr>
          <a:xfrm>
            <a:off x="350813" y="126562"/>
            <a:ext cx="566547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 및 소감</a:t>
            </a:r>
            <a:endParaRPr lang="en-US" altLang="ko-KR" sz="175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AutoShape 3"/>
          <p:cNvSpPr/>
          <p:nvPr/>
        </p:nvSpPr>
        <p:spPr>
          <a:xfrm rot="10800000">
            <a:off x="945758" y="2559379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725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6003" y="2559379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725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6248" y="2559379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6492" y="2559379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6736" y="2559379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5759" y="3601594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6004" y="3601594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6249" y="3601594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6493" y="3601594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6737" y="3601594"/>
            <a:ext cx="1116000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115634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크롤링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등 공부하며 서비스에 적용할 때 재미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그리고 팀원들과 함께 고민하면서 서비스를 구축해가는 것도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787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충전소 대비 자동차 보급대수 비율</a:t>
              </a:r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 소요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</a:t>
              </a:r>
              <a:r>
                <a:rPr lang="ko-KR" altLang="en-US" sz="1100" dirty="0" err="1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부족으로 </a:t>
              </a:r>
              <a:r>
                <a:rPr lang="en-US" altLang="ko-KR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시간까지 지연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58524" y="3391876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11" y="913312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717548" y="3389094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710717" y="1090428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3957465"/>
            <a:ext cx="4563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ctr"/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기당 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527.2</a:t>
            </a:r>
            <a:r>
              <a:rPr lang="ko-KR" altLang="en-US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커버해야하는 상황</a:t>
            </a:r>
            <a:r>
              <a:rPr lang="en-US" altLang="ko-KR" b="1" u="sng" dirty="0" smtClean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en-US" altLang="ko-KR" b="1" u="sng" dirty="0">
              <a:solidFill>
                <a:srgbClr val="22222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21436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8160" y="4633157"/>
            <a:ext cx="395012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인프라 부족 심각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…1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기당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수소전기차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166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https://m.news.nate.com/view/20211004n02938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0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6641742" y="106648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96672"/>
              </p:ext>
            </p:extLst>
          </p:nvPr>
        </p:nvGraphicFramePr>
        <p:xfrm>
          <a:off x="6545402" y="154424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79090" y="325035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45402" y="2875209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79090" y="1076363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2936329" y="1076363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259775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3115</Words>
  <Application>Microsoft Office PowerPoint</Application>
  <PresentationFormat>화면 슬라이드 쇼(16:9)</PresentationFormat>
  <Paragraphs>726</Paragraphs>
  <Slides>42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8" baseType="lpstr">
      <vt:lpstr>맑은 고딕</vt:lpstr>
      <vt:lpstr>나눔스퀘어_ac ExtraBold</vt:lpstr>
      <vt:lpstr>Montserrat</vt:lpstr>
      <vt:lpstr>나눔스퀘어_ac Light</vt:lpstr>
      <vt:lpstr>나눔스퀘어 ExtraBold</vt:lpstr>
      <vt:lpstr>Segoe Script</vt:lpstr>
      <vt:lpstr>맑은 고딕</vt:lpstr>
      <vt:lpstr>Wingdings</vt:lpstr>
      <vt:lpstr>나눔스퀘어_ac Bold</vt:lpstr>
      <vt:lpstr>Fira Sans Extra Condensed Medium</vt:lpstr>
      <vt:lpstr>Cambria Math</vt:lpstr>
      <vt:lpstr>나눔스퀘어</vt:lpstr>
      <vt:lpstr>Arial</vt:lpstr>
      <vt:lpstr>나눔스퀘어_ac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420</cp:revision>
  <dcterms:modified xsi:type="dcterms:W3CDTF">2021-10-08T14:36:59Z</dcterms:modified>
</cp:coreProperties>
</file>